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8" r:id="rId2"/>
    <p:sldId id="257" r:id="rId3"/>
    <p:sldId id="258" r:id="rId4"/>
    <p:sldId id="259" r:id="rId5"/>
    <p:sldId id="266" r:id="rId6"/>
    <p:sldId id="265" r:id="rId7"/>
    <p:sldId id="263" r:id="rId8"/>
    <p:sldId id="264" r:id="rId9"/>
    <p:sldId id="262" r:id="rId10"/>
    <p:sldId id="261" r:id="rId11"/>
    <p:sldId id="260"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41979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3558509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86667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4157350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570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2461004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880302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359215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11680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E8D767-59AC-4647-8B69-ACFCC246A38E}" type="datetimeFigureOut">
              <a:rPr lang="ru-RU" smtClean="0"/>
              <a:t>21.08.2025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419988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AE8D767-59AC-4647-8B69-ACFCC246A38E}" type="datetimeFigureOut">
              <a:rPr lang="ru-RU" smtClean="0"/>
              <a:t>21.08.2025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2018279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AE8D767-59AC-4647-8B69-ACFCC246A38E}" type="datetimeFigureOut">
              <a:rPr lang="ru-RU" smtClean="0"/>
              <a:t>21.08.2025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3242035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AE8D767-59AC-4647-8B69-ACFCC246A38E}" type="datetimeFigureOut">
              <a:rPr lang="ru-RU" smtClean="0"/>
              <a:t>21.08.2025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2313876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E8D767-59AC-4647-8B69-ACFCC246A38E}" type="datetimeFigureOut">
              <a:rPr lang="ru-RU" smtClean="0"/>
              <a:t>21.08.2025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1340075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AE8D767-59AC-4647-8B69-ACFCC246A38E}" type="datetimeFigureOut">
              <a:rPr lang="ru-RU" smtClean="0"/>
              <a:t>21.08.2025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1307058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AE8D767-59AC-4647-8B69-ACFCC246A38E}" type="datetimeFigureOut">
              <a:rPr lang="ru-RU" smtClean="0"/>
              <a:t>21.08.2025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88D1DA-DA6B-4500-96D3-B460D77612C3}" type="slidenum">
              <a:rPr lang="ru-RU" smtClean="0"/>
              <a:t>‹#›</a:t>
            </a:fld>
            <a:endParaRPr lang="ru-RU"/>
          </a:p>
        </p:txBody>
      </p:sp>
    </p:spTree>
    <p:extLst>
      <p:ext uri="{BB962C8B-B14F-4D97-AF65-F5344CB8AC3E}">
        <p14:creationId xmlns:p14="http://schemas.microsoft.com/office/powerpoint/2010/main" val="1888365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E8D767-59AC-4647-8B69-ACFCC246A38E}" type="datetimeFigureOut">
              <a:rPr lang="ru-RU" smtClean="0"/>
              <a:t>21.08.2025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588D1DA-DA6B-4500-96D3-B460D77612C3}" type="slidenum">
              <a:rPr lang="ru-RU" smtClean="0"/>
              <a:t>‹#›</a:t>
            </a:fld>
            <a:endParaRPr lang="ru-RU"/>
          </a:p>
        </p:txBody>
      </p:sp>
    </p:spTree>
    <p:extLst>
      <p:ext uri="{BB962C8B-B14F-4D97-AF65-F5344CB8AC3E}">
        <p14:creationId xmlns:p14="http://schemas.microsoft.com/office/powerpoint/2010/main" val="14923231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973FE0-BE53-9D38-08BA-687F7CD29FC6}"/>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627769D7-6E93-92B0-ADBB-7EF319BB08E4}"/>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E414178B-308B-61E8-D6E5-33A792D91949}"/>
              </a:ext>
            </a:extLst>
          </p:cNvPr>
          <p:cNvPicPr>
            <a:picLocks noChangeAspect="1"/>
          </p:cNvPicPr>
          <p:nvPr/>
        </p:nvPicPr>
        <p:blipFill>
          <a:blip r:embed="rId2"/>
          <a:stretch>
            <a:fillRect/>
          </a:stretch>
        </p:blipFill>
        <p:spPr>
          <a:xfrm>
            <a:off x="0" y="0"/>
            <a:ext cx="12192000" cy="6804009"/>
          </a:xfrm>
          <a:prstGeom prst="rect">
            <a:avLst/>
          </a:prstGeom>
        </p:spPr>
      </p:pic>
    </p:spTree>
    <p:extLst>
      <p:ext uri="{BB962C8B-B14F-4D97-AF65-F5344CB8AC3E}">
        <p14:creationId xmlns:p14="http://schemas.microsoft.com/office/powerpoint/2010/main" val="1919660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E94803-4EAF-9299-733C-0262C465685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AAF4D98-E9ED-23AA-BD90-3372C6D59EF3}"/>
              </a:ext>
            </a:extLst>
          </p:cNvPr>
          <p:cNvSpPr>
            <a:spLocks noGrp="1"/>
          </p:cNvSpPr>
          <p:nvPr>
            <p:ph idx="1"/>
          </p:nvPr>
        </p:nvSpPr>
        <p:spPr/>
        <p:txBody>
          <a:bodyPr/>
          <a:lstStyle/>
          <a:p>
            <a:r>
              <a:rPr lang="ru-RU" dirty="0"/>
              <a:t>Волоконная оптика и световоды. </a:t>
            </a:r>
          </a:p>
          <a:p>
            <a:r>
              <a:rPr lang="ru-RU" dirty="0"/>
              <a:t>Взаимодействие электромагнитного излучения с веществом. Изучение структуры монокристаллов </a:t>
            </a:r>
            <a:r>
              <a:rPr lang="ru-RU" dirty="0" err="1"/>
              <a:t>NaCl</a:t>
            </a:r>
            <a:r>
              <a:rPr lang="ru-RU" dirty="0"/>
              <a:t>, </a:t>
            </a:r>
            <a:r>
              <a:rPr lang="ru-RU" dirty="0" err="1"/>
              <a:t>LiF</a:t>
            </a:r>
            <a:r>
              <a:rPr lang="ru-RU" dirty="0"/>
              <a:t>, </a:t>
            </a:r>
            <a:r>
              <a:rPr lang="ru-RU" dirty="0" err="1"/>
              <a:t>KBr</a:t>
            </a:r>
            <a:r>
              <a:rPr lang="ru-RU" dirty="0"/>
              <a:t> и определение постоянной решетки монокристаллов. Экспериментальная проверка закона Вульфа-Брэгга. Методы получения монохроматического рентгеновского излучения. Исследование кристаллических структур различными методами (порошковый метод Дебая-Шерера, метод Лауэ, метод Лауэ с цифровым датчиком рентгеновского изображения).</a:t>
            </a:r>
          </a:p>
          <a:p>
            <a:endParaRPr lang="ru-RU" dirty="0"/>
          </a:p>
        </p:txBody>
      </p:sp>
    </p:spTree>
    <p:extLst>
      <p:ext uri="{BB962C8B-B14F-4D97-AF65-F5344CB8AC3E}">
        <p14:creationId xmlns:p14="http://schemas.microsoft.com/office/powerpoint/2010/main" val="597321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2FED8B-383D-CAD3-1F7B-0AF0D2F176B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67E68DB-3F92-475A-2525-35F491F70B45}"/>
              </a:ext>
            </a:extLst>
          </p:cNvPr>
          <p:cNvSpPr>
            <a:spLocks noGrp="1"/>
          </p:cNvSpPr>
          <p:nvPr>
            <p:ph idx="1"/>
          </p:nvPr>
        </p:nvSpPr>
        <p:spPr/>
        <p:txBody>
          <a:bodyPr/>
          <a:lstStyle/>
          <a:p>
            <a:r>
              <a:rPr lang="ru-RU" dirty="0"/>
              <a:t>Изучение характеристического рентгеновского излучения различных анодных материалов (меди, молибдена, вольфрама). Зависимость интенсивности характеристического рентгеновского излучения от силы тока и напряжения на аноде. Многофотонный фотоэффект. Определение размеров и положения невидимого объекта. Качественный </a:t>
            </a:r>
            <a:r>
              <a:rPr lang="ru-RU" dirty="0" err="1"/>
              <a:t>рентгенофлуоресцентный</a:t>
            </a:r>
            <a:r>
              <a:rPr lang="ru-RU" dirty="0"/>
              <a:t> анализ. Эффект Комптона – прямое измерение дисперсионного поглощения.</a:t>
            </a:r>
          </a:p>
          <a:p>
            <a:endParaRPr lang="ru-RU" dirty="0"/>
          </a:p>
        </p:txBody>
      </p:sp>
    </p:spTree>
    <p:extLst>
      <p:ext uri="{BB962C8B-B14F-4D97-AF65-F5344CB8AC3E}">
        <p14:creationId xmlns:p14="http://schemas.microsoft.com/office/powerpoint/2010/main" val="797498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80F2A6-242A-2FEA-5235-E4F0BCA8115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788EE6B-E3D7-4CBC-A7F8-40972EA02F8E}"/>
              </a:ext>
            </a:extLst>
          </p:cNvPr>
          <p:cNvSpPr>
            <a:spLocks noGrp="1"/>
          </p:cNvSpPr>
          <p:nvPr>
            <p:ph idx="1"/>
          </p:nvPr>
        </p:nvSpPr>
        <p:spPr/>
        <p:txBody>
          <a:bodyPr/>
          <a:lstStyle/>
          <a:p>
            <a:r>
              <a:rPr lang="ru-RU" dirty="0"/>
              <a:t>Левитация. Охлаждение атомов. Исследование комптоновского рассеяния рентгеновских лучей. Методы регистрации рентгеновского излучения (счетчик Гейгера-Мюллера, рентгеноскопия). Дозиметрия рентгеновского излучения. Качественное исследование поглощения рентгеновских лучей. Ионизирующий эффект действия рентгеновского излучения.</a:t>
            </a:r>
          </a:p>
          <a:p>
            <a:endParaRPr lang="ru-RU" dirty="0"/>
          </a:p>
        </p:txBody>
      </p:sp>
    </p:spTree>
    <p:extLst>
      <p:ext uri="{BB962C8B-B14F-4D97-AF65-F5344CB8AC3E}">
        <p14:creationId xmlns:p14="http://schemas.microsoft.com/office/powerpoint/2010/main" val="2829938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8CAC3E-9C02-5DA6-B75C-256241A3AB5F}"/>
              </a:ext>
            </a:extLst>
          </p:cNvPr>
          <p:cNvSpPr>
            <a:spLocks noGrp="1"/>
          </p:cNvSpPr>
          <p:nvPr>
            <p:ph type="title"/>
          </p:nvPr>
        </p:nvSpPr>
        <p:spPr/>
        <p:txBody>
          <a:bodyPr/>
          <a:lstStyle/>
          <a:p>
            <a:pPr algn="ctr"/>
            <a:r>
              <a:rPr lang="ru-RU" b="1" dirty="0"/>
              <a:t>Для 7-9 классов</a:t>
            </a:r>
          </a:p>
        </p:txBody>
      </p:sp>
      <p:sp>
        <p:nvSpPr>
          <p:cNvPr id="3" name="Объект 2">
            <a:extLst>
              <a:ext uri="{FF2B5EF4-FFF2-40B4-BE49-F238E27FC236}">
                <a16:creationId xmlns:a16="http://schemas.microsoft.com/office/drawing/2014/main" id="{99504758-841C-D32A-5C03-65A86FD4E8F7}"/>
              </a:ext>
            </a:extLst>
          </p:cNvPr>
          <p:cNvSpPr>
            <a:spLocks noGrp="1"/>
          </p:cNvSpPr>
          <p:nvPr>
            <p:ph idx="1"/>
          </p:nvPr>
        </p:nvSpPr>
        <p:spPr/>
        <p:txBody>
          <a:bodyPr>
            <a:normAutofit fontScale="92500" lnSpcReduction="10000"/>
          </a:bodyPr>
          <a:lstStyle/>
          <a:p>
            <a:pPr marL="0" indent="0">
              <a:buNone/>
            </a:pPr>
            <a:r>
              <a:rPr lang="ru-RU" sz="3600" dirty="0"/>
              <a:t>На изучение программы «Физика для инженерных классов» (углублённый уровень) на уровне основного общего образования отводится </a:t>
            </a:r>
            <a:r>
              <a:rPr lang="ru-RU" sz="3600" dirty="0">
                <a:highlight>
                  <a:srgbClr val="FFFF00"/>
                </a:highlight>
              </a:rPr>
              <a:t>340 (408) </a:t>
            </a:r>
            <a:r>
              <a:rPr lang="ru-RU" sz="3600" dirty="0"/>
              <a:t>часов: в </a:t>
            </a:r>
            <a:r>
              <a:rPr lang="ru-RU" sz="3600" dirty="0">
                <a:highlight>
                  <a:srgbClr val="FFFF00"/>
                </a:highlight>
              </a:rPr>
              <a:t>7 классе – 102 часа (3 часа в неделю), в 8 классе – 102 (136) часа (3(4) часа в неделю), в 9 классе – 136 (170) часов (4 (5) часа в неделю).</a:t>
            </a:r>
          </a:p>
          <a:p>
            <a:endParaRPr lang="ru-RU" dirty="0"/>
          </a:p>
        </p:txBody>
      </p:sp>
    </p:spTree>
    <p:extLst>
      <p:ext uri="{BB962C8B-B14F-4D97-AF65-F5344CB8AC3E}">
        <p14:creationId xmlns:p14="http://schemas.microsoft.com/office/powerpoint/2010/main" val="2605901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091D6C-6F7F-D4D9-A43A-B3993A0AE76E}"/>
              </a:ext>
            </a:extLst>
          </p:cNvPr>
          <p:cNvSpPr>
            <a:spLocks noGrp="1"/>
          </p:cNvSpPr>
          <p:nvPr>
            <p:ph type="title"/>
          </p:nvPr>
        </p:nvSpPr>
        <p:spPr/>
        <p:txBody>
          <a:bodyPr/>
          <a:lstStyle/>
          <a:p>
            <a:pPr algn="ctr"/>
            <a:r>
              <a:rPr lang="ru-RU" b="1" dirty="0"/>
              <a:t>Для 10-11 классов</a:t>
            </a:r>
          </a:p>
        </p:txBody>
      </p:sp>
      <p:sp>
        <p:nvSpPr>
          <p:cNvPr id="3" name="Объект 2">
            <a:extLst>
              <a:ext uri="{FF2B5EF4-FFF2-40B4-BE49-F238E27FC236}">
                <a16:creationId xmlns:a16="http://schemas.microsoft.com/office/drawing/2014/main" id="{635A6D78-B792-4496-8882-B2C07B84A70C}"/>
              </a:ext>
            </a:extLst>
          </p:cNvPr>
          <p:cNvSpPr>
            <a:spLocks noGrp="1"/>
          </p:cNvSpPr>
          <p:nvPr>
            <p:ph idx="1"/>
          </p:nvPr>
        </p:nvSpPr>
        <p:spPr/>
        <p:txBody>
          <a:bodyPr>
            <a:normAutofit/>
          </a:bodyPr>
          <a:lstStyle/>
          <a:p>
            <a:pPr marL="0" indent="0">
              <a:buNone/>
            </a:pPr>
            <a:r>
              <a:rPr lang="ru-RU" sz="3600" dirty="0">
                <a:highlight>
                  <a:srgbClr val="FFFF00"/>
                </a:highlight>
              </a:rPr>
              <a:t>340 (408) часов: в 10 классе – 170 (204) часов (5 (6) часов в неделю), в 11 классе – 170 (204) часов (5(6) часов в неделю).</a:t>
            </a:r>
          </a:p>
        </p:txBody>
      </p:sp>
    </p:spTree>
    <p:extLst>
      <p:ext uri="{BB962C8B-B14F-4D97-AF65-F5344CB8AC3E}">
        <p14:creationId xmlns:p14="http://schemas.microsoft.com/office/powerpoint/2010/main" val="1327050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1DC27A-1AC1-6F7D-00D2-E3FDCC05234E}"/>
              </a:ext>
            </a:extLst>
          </p:cNvPr>
          <p:cNvSpPr>
            <a:spLocks noGrp="1"/>
          </p:cNvSpPr>
          <p:nvPr>
            <p:ph type="title"/>
          </p:nvPr>
        </p:nvSpPr>
        <p:spPr/>
        <p:txBody>
          <a:bodyPr/>
          <a:lstStyle/>
          <a:p>
            <a:pPr algn="ctr"/>
            <a:r>
              <a:rPr lang="ru-RU" b="1" dirty="0"/>
              <a:t>8 класс</a:t>
            </a:r>
          </a:p>
        </p:txBody>
      </p:sp>
      <p:sp>
        <p:nvSpPr>
          <p:cNvPr id="3" name="Объект 2">
            <a:extLst>
              <a:ext uri="{FF2B5EF4-FFF2-40B4-BE49-F238E27FC236}">
                <a16:creationId xmlns:a16="http://schemas.microsoft.com/office/drawing/2014/main" id="{A32965C1-550F-50C4-C7F1-B6DC3E2E12BF}"/>
              </a:ext>
            </a:extLst>
          </p:cNvPr>
          <p:cNvSpPr>
            <a:spLocks noGrp="1"/>
          </p:cNvSpPr>
          <p:nvPr>
            <p:ph idx="1"/>
          </p:nvPr>
        </p:nvSpPr>
        <p:spPr/>
        <p:txBody>
          <a:bodyPr>
            <a:normAutofit/>
          </a:bodyPr>
          <a:lstStyle/>
          <a:p>
            <a:r>
              <a:rPr lang="ru-RU" dirty="0"/>
              <a:t>Паровая турбина. Двигатель внутреннего сгорания. КПД теплового двигателя, автомобиль. Альтернативные источники энергии, холодильник.</a:t>
            </a:r>
          </a:p>
          <a:p>
            <a:r>
              <a:rPr lang="ru-RU" dirty="0"/>
              <a:t>Нанотехнологии. Материалы, обладающие специфическими электрическими свойствами. Принцип работы цифрового фотоаппарата. Диффузия при изготовлении полупроводниковых элементов для современных устройств (компьютеров, мобильных телефонов, телевизоров, лазеров и т.п.). Использование полупроводников как основы всех современных приборов. "Экспериментальное знакомство с полупроводниковыми приборами: терморезисторами, фоторезисторами, светодиодами"</a:t>
            </a:r>
          </a:p>
          <a:p>
            <a:endParaRPr lang="ru-RU" dirty="0"/>
          </a:p>
          <a:p>
            <a:endParaRPr lang="ru-RU" dirty="0"/>
          </a:p>
        </p:txBody>
      </p:sp>
    </p:spTree>
    <p:extLst>
      <p:ext uri="{BB962C8B-B14F-4D97-AF65-F5344CB8AC3E}">
        <p14:creationId xmlns:p14="http://schemas.microsoft.com/office/powerpoint/2010/main" val="1344715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8003A3-3243-5C93-F513-197E02216F1A}"/>
              </a:ext>
            </a:extLst>
          </p:cNvPr>
          <p:cNvSpPr>
            <a:spLocks noGrp="1"/>
          </p:cNvSpPr>
          <p:nvPr>
            <p:ph type="title"/>
          </p:nvPr>
        </p:nvSpPr>
        <p:spPr/>
        <p:txBody>
          <a:bodyPr/>
          <a:lstStyle/>
          <a:p>
            <a:pPr algn="ctr"/>
            <a:r>
              <a:rPr lang="ru-RU" b="1" dirty="0"/>
              <a:t>9 класс</a:t>
            </a:r>
          </a:p>
        </p:txBody>
      </p:sp>
      <p:sp>
        <p:nvSpPr>
          <p:cNvPr id="3" name="Объект 2">
            <a:extLst>
              <a:ext uri="{FF2B5EF4-FFF2-40B4-BE49-F238E27FC236}">
                <a16:creationId xmlns:a16="http://schemas.microsoft.com/office/drawing/2014/main" id="{EEFFC606-FA88-0DD0-1900-DC0B5DBA558A}"/>
              </a:ext>
            </a:extLst>
          </p:cNvPr>
          <p:cNvSpPr>
            <a:spLocks noGrp="1"/>
          </p:cNvSpPr>
          <p:nvPr>
            <p:ph idx="1"/>
          </p:nvPr>
        </p:nvSpPr>
        <p:spPr/>
        <p:txBody>
          <a:bodyPr>
            <a:normAutofit/>
          </a:bodyPr>
          <a:lstStyle/>
          <a:p>
            <a:r>
              <a:rPr lang="ru-RU" dirty="0"/>
              <a:t>Расчёты гравитационных манёвров в космосе.</a:t>
            </a:r>
          </a:p>
          <a:p>
            <a:r>
              <a:rPr lang="ru-RU" dirty="0"/>
              <a:t>СВЧ-печь, проигрыватель лазерных дисков, цифровой фотоаппарат, лазер, лазерная указка. Смартфон, </a:t>
            </a:r>
            <a:r>
              <a:rPr lang="ru-RU" dirty="0" err="1"/>
              <a:t>смартчасы</a:t>
            </a:r>
            <a:r>
              <a:rPr lang="ru-RU" dirty="0"/>
              <a:t>. Интернет. Использование солнечных батарей в калькуляторах, на орбитальных космических станциях. Основы сотовой связи, Изучение свойств электромагнитных волн с помощью мобильного телефона. Исследования, проводимые на ускорителях (коллайдеры, синхротроны). Люминесценция и люминесцирующие источники света. Инфракрасные обогреватели, приборы ночного видения. </a:t>
            </a:r>
          </a:p>
          <a:p>
            <a:r>
              <a:rPr lang="ru-RU" dirty="0"/>
              <a:t>Световоды, волноводы.</a:t>
            </a:r>
          </a:p>
          <a:p>
            <a:r>
              <a:rPr lang="ru-RU" dirty="0"/>
              <a:t>Энергосберегающие газоразрядные лампы.</a:t>
            </a:r>
          </a:p>
        </p:txBody>
      </p:sp>
    </p:spTree>
    <p:extLst>
      <p:ext uri="{BB962C8B-B14F-4D97-AF65-F5344CB8AC3E}">
        <p14:creationId xmlns:p14="http://schemas.microsoft.com/office/powerpoint/2010/main" val="2270208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53A123-8FBE-2D47-A2DB-4BF1540E2B5B}"/>
              </a:ext>
            </a:extLst>
          </p:cNvPr>
          <p:cNvSpPr>
            <a:spLocks noGrp="1"/>
          </p:cNvSpPr>
          <p:nvPr>
            <p:ph type="title"/>
          </p:nvPr>
        </p:nvSpPr>
        <p:spPr/>
        <p:txBody>
          <a:bodyPr/>
          <a:lstStyle/>
          <a:p>
            <a:pPr algn="ctr"/>
            <a:r>
              <a:rPr lang="ru-RU" b="1" dirty="0"/>
              <a:t>10 класс</a:t>
            </a:r>
          </a:p>
        </p:txBody>
      </p:sp>
      <p:sp>
        <p:nvSpPr>
          <p:cNvPr id="3" name="Объект 2">
            <a:extLst>
              <a:ext uri="{FF2B5EF4-FFF2-40B4-BE49-F238E27FC236}">
                <a16:creationId xmlns:a16="http://schemas.microsoft.com/office/drawing/2014/main" id="{D2B61C69-FD3A-688D-3586-1FCABF07B452}"/>
              </a:ext>
            </a:extLst>
          </p:cNvPr>
          <p:cNvSpPr>
            <a:spLocks noGrp="1"/>
          </p:cNvSpPr>
          <p:nvPr>
            <p:ph idx="1"/>
          </p:nvPr>
        </p:nvSpPr>
        <p:spPr/>
        <p:txBody>
          <a:bodyPr/>
          <a:lstStyle/>
          <a:p>
            <a:r>
              <a:rPr lang="ru-RU" dirty="0"/>
              <a:t>Искусственные спутники и космические станции.</a:t>
            </a:r>
          </a:p>
          <a:p>
            <a:r>
              <a:rPr lang="ru-RU" dirty="0"/>
              <a:t>Самолет.</a:t>
            </a:r>
          </a:p>
          <a:p>
            <a:r>
              <a:rPr lang="ru-RU" dirty="0"/>
              <a:t>Понятие о нанотехнологиях и классификация нанообъектов. Определение наночастицы и особенности нанообъектов. Функциональные и конструкционные наноматериалы неорганической и органической природы (фуллерены, углеродные нанотрубки, </a:t>
            </a:r>
            <a:r>
              <a:rPr lang="ru-RU" dirty="0" err="1"/>
              <a:t>ленгюмировские</a:t>
            </a:r>
            <a:r>
              <a:rPr lang="ru-RU" dirty="0"/>
              <a:t> молекулярные пленки). Методы получения упорядоченных наноструктур и их возможности в создании наноэлектроники.</a:t>
            </a:r>
          </a:p>
          <a:p>
            <a:r>
              <a:rPr lang="ru-RU" dirty="0"/>
              <a:t>Жидкие кристаллы.</a:t>
            </a:r>
          </a:p>
          <a:p>
            <a:endParaRPr lang="ru-RU" dirty="0"/>
          </a:p>
          <a:p>
            <a:endParaRPr lang="ru-RU" dirty="0"/>
          </a:p>
        </p:txBody>
      </p:sp>
    </p:spTree>
    <p:extLst>
      <p:ext uri="{BB962C8B-B14F-4D97-AF65-F5344CB8AC3E}">
        <p14:creationId xmlns:p14="http://schemas.microsoft.com/office/powerpoint/2010/main" val="139424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3A11B6-B77B-90CE-BD60-5DAFB3340D0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3F3FD6E-E9B8-110B-8406-2D49C1AAE8A7}"/>
              </a:ext>
            </a:extLst>
          </p:cNvPr>
          <p:cNvSpPr>
            <a:spLocks noGrp="1"/>
          </p:cNvSpPr>
          <p:nvPr>
            <p:ph idx="1"/>
          </p:nvPr>
        </p:nvSpPr>
        <p:spPr/>
        <p:txBody>
          <a:bodyPr/>
          <a:lstStyle/>
          <a:p>
            <a:r>
              <a:rPr lang="ru-RU" dirty="0"/>
              <a:t>Микросхемы, Солнечные батареи Стиральные машины Цифровой фотоаппарат Калькулятор Планшет, компьютер Телевизор. Электрический диполь. Дипольный момент. Поляризация. Полупроводниковые матрицы (жидкокристаллические дисплеи) Современные источники света (холодные светодиодные, бестеневые, представляющие собой протяженные источники света). Электрическое поле в веществе. Электрический гистерезис. Сегнетоэлектрики, электреты, </a:t>
            </a:r>
            <a:r>
              <a:rPr lang="ru-RU" dirty="0" err="1"/>
              <a:t>пьезоэлектрики</a:t>
            </a:r>
            <a:r>
              <a:rPr lang="ru-RU" dirty="0"/>
              <a:t>.</a:t>
            </a:r>
          </a:p>
          <a:p>
            <a:endParaRPr lang="ru-RU" dirty="0"/>
          </a:p>
        </p:txBody>
      </p:sp>
    </p:spTree>
    <p:extLst>
      <p:ext uri="{BB962C8B-B14F-4D97-AF65-F5344CB8AC3E}">
        <p14:creationId xmlns:p14="http://schemas.microsoft.com/office/powerpoint/2010/main" val="1967096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5C0093-3943-6844-67BC-7FBAD94021C6}"/>
              </a:ext>
            </a:extLst>
          </p:cNvPr>
          <p:cNvSpPr>
            <a:spLocks noGrp="1"/>
          </p:cNvSpPr>
          <p:nvPr>
            <p:ph type="title"/>
          </p:nvPr>
        </p:nvSpPr>
        <p:spPr/>
        <p:txBody>
          <a:bodyPr/>
          <a:lstStyle/>
          <a:p>
            <a:pPr algn="ctr"/>
            <a:r>
              <a:rPr lang="ru-RU" b="1" dirty="0"/>
              <a:t>11 класс</a:t>
            </a:r>
          </a:p>
        </p:txBody>
      </p:sp>
      <p:sp>
        <p:nvSpPr>
          <p:cNvPr id="3" name="Объект 2">
            <a:extLst>
              <a:ext uri="{FF2B5EF4-FFF2-40B4-BE49-F238E27FC236}">
                <a16:creationId xmlns:a16="http://schemas.microsoft.com/office/drawing/2014/main" id="{6750A569-53FC-AD50-8AF1-AD47175FF875}"/>
              </a:ext>
            </a:extLst>
          </p:cNvPr>
          <p:cNvSpPr>
            <a:spLocks noGrp="1"/>
          </p:cNvSpPr>
          <p:nvPr>
            <p:ph idx="1"/>
          </p:nvPr>
        </p:nvSpPr>
        <p:spPr/>
        <p:txBody>
          <a:bodyPr/>
          <a:lstStyle/>
          <a:p>
            <a:r>
              <a:rPr lang="ru-RU" dirty="0"/>
              <a:t>Ускоритель частиц. Магнитное поле Земли. Движение заряженной частицы в неоднородном магнитном поле. Полярные сияния.</a:t>
            </a:r>
          </a:p>
          <a:p>
            <a:r>
              <a:rPr lang="ru-RU" dirty="0"/>
              <a:t>Точка Кюри. Магнитный гистерезис.</a:t>
            </a:r>
          </a:p>
          <a:p>
            <a:r>
              <a:rPr lang="ru-RU" dirty="0"/>
              <a:t>Зеленая энергетика.</a:t>
            </a:r>
          </a:p>
          <a:p>
            <a:endParaRPr lang="ru-RU" dirty="0"/>
          </a:p>
          <a:p>
            <a:endParaRPr lang="ru-RU" dirty="0"/>
          </a:p>
          <a:p>
            <a:endParaRPr lang="ru-RU" dirty="0"/>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118576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6883A8-951F-3D3F-6AD5-6BF9C644718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AFDE6AC-1432-2A19-3064-369047A6423C}"/>
              </a:ext>
            </a:extLst>
          </p:cNvPr>
          <p:cNvSpPr>
            <a:spLocks noGrp="1"/>
          </p:cNvSpPr>
          <p:nvPr>
            <p:ph idx="1"/>
          </p:nvPr>
        </p:nvSpPr>
        <p:spPr/>
        <p:txBody>
          <a:bodyPr>
            <a:normAutofit/>
          </a:bodyPr>
          <a:lstStyle/>
          <a:p>
            <a:r>
              <a:rPr lang="ru-RU" dirty="0"/>
              <a:t>Поведение волн в среде.  Сейсморазведка. Инфразвук и ультразвук. Шумовое загрязнение окружающей среды, УЗИ. Ультразвук в диагностике. Источники волн разных диапазонов. Компьютерная томография. Проекционные и томографические методы; принцип получения томографических изображений; линейная томография. Поколения КТ-сканеров. Основные элементы компьютерного томографа. Разновидности КТ (позитронно-электронная томография, магнито-резонансная томография, спиральная и поперечная томография и др.). Достоинства и недостатки КТ. </a:t>
            </a:r>
            <a:r>
              <a:rPr lang="ru-RU" dirty="0" err="1"/>
              <a:t>Георадиолокация</a:t>
            </a:r>
            <a:r>
              <a:rPr lang="ru-RU" dirty="0"/>
              <a:t>. Рентгеновская томография. Синхротронное излучение. Влияние СИ на параметры источника СИ. </a:t>
            </a:r>
            <a:r>
              <a:rPr lang="ru-RU" dirty="0" err="1"/>
              <a:t>эмиттанс</a:t>
            </a:r>
            <a:r>
              <a:rPr lang="ru-RU" dirty="0"/>
              <a:t> и способы его уменьшения. Примеры работающих КИСИ четвертого поколения. Проект ЦКП «СКИФ»: особенности, параметры, статус.</a:t>
            </a:r>
          </a:p>
          <a:p>
            <a:endParaRPr lang="ru-RU" dirty="0"/>
          </a:p>
        </p:txBody>
      </p:sp>
    </p:spTree>
    <p:extLst>
      <p:ext uri="{BB962C8B-B14F-4D97-AF65-F5344CB8AC3E}">
        <p14:creationId xmlns:p14="http://schemas.microsoft.com/office/powerpoint/2010/main" val="1614746125"/>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43</TotalTime>
  <Words>672</Words>
  <Application>Microsoft Office PowerPoint</Application>
  <PresentationFormat>Широкоэкранный</PresentationFormat>
  <Paragraphs>32</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Trebuchet MS</vt:lpstr>
      <vt:lpstr>Wingdings 3</vt:lpstr>
      <vt:lpstr>Аспект</vt:lpstr>
      <vt:lpstr>Презентация PowerPoint</vt:lpstr>
      <vt:lpstr>Для 7-9 классов</vt:lpstr>
      <vt:lpstr>Для 10-11 классов</vt:lpstr>
      <vt:lpstr>8 класс</vt:lpstr>
      <vt:lpstr>9 класс</vt:lpstr>
      <vt:lpstr>10 класс</vt:lpstr>
      <vt:lpstr>Презентация PowerPoint</vt:lpstr>
      <vt:lpstr>11 класс</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Игорь Яковлев</dc:creator>
  <cp:lastModifiedBy>Игорь Яковлев</cp:lastModifiedBy>
  <cp:revision>1</cp:revision>
  <dcterms:created xsi:type="dcterms:W3CDTF">2025-08-21T12:55:27Z</dcterms:created>
  <dcterms:modified xsi:type="dcterms:W3CDTF">2025-08-21T13:38:50Z</dcterms:modified>
</cp:coreProperties>
</file>