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20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3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7415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065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078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41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17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72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88340" y="1546860"/>
            <a:ext cx="3625850" cy="4500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36130" y="1575561"/>
            <a:ext cx="4726940" cy="439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 u="heavy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339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5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2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508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000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0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01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3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49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C9056-369D-4118-BBE2-939939B78C43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6CE55B-671F-42D8-994D-6EC4CC445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5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6F2F8-31D0-FABF-127B-02CFBE795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FF6933-9416-10DB-6A48-804B6EE1C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D93B38-8F16-F092-74B7-70EA10C12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4"/>
            <a:ext cx="12192000" cy="68418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2CE8B9-CDB1-7C41-9C03-76E17ED2E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12"/>
            <a:ext cx="12192000" cy="68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39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77D543-7767-6B73-34A9-63012812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пропедевтика?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286CC3-D9FE-0E9A-4B57-829F62F67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u="sng" dirty="0"/>
              <a:t>Пропедевтика</a:t>
            </a:r>
            <a:r>
              <a:rPr lang="ru-RU" sz="4000" dirty="0"/>
              <a:t> (от греч. предварительное обучение) – введение в науку, подготовка к ее систематическому изучению.</a:t>
            </a:r>
          </a:p>
        </p:txBody>
      </p:sp>
    </p:spTree>
    <p:extLst>
      <p:ext uri="{BB962C8B-B14F-4D97-AF65-F5344CB8AC3E}">
        <p14:creationId xmlns:p14="http://schemas.microsoft.com/office/powerpoint/2010/main" val="2822641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C5D2D8-7926-96B0-4902-404CAD0B1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и 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A0EE00-0F22-3728-0640-314FCD601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u="sng" dirty="0"/>
              <a:t>Цель</a:t>
            </a:r>
            <a:r>
              <a:rPr lang="ru-RU" sz="3200" dirty="0"/>
              <a:t> – не давать сложные формулы, а развивать естественно-научную грамотность.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b="1" u="sng" dirty="0"/>
              <a:t>Задачи:</a:t>
            </a:r>
          </a:p>
          <a:p>
            <a:pPr marL="514350" indent="-514350">
              <a:buAutoNum type="arabicPeriod"/>
            </a:pPr>
            <a:r>
              <a:rPr lang="ru-RU" sz="3200" dirty="0"/>
              <a:t>Сформировать интерес к физике как к науке о природе</a:t>
            </a:r>
          </a:p>
          <a:p>
            <a:pPr marL="514350" indent="-514350">
              <a:buAutoNum type="arabicPeriod"/>
            </a:pPr>
            <a:r>
              <a:rPr lang="ru-RU" sz="3200" dirty="0"/>
              <a:t>Развивать навыки наблюдения, измерения, анализа</a:t>
            </a:r>
          </a:p>
          <a:p>
            <a:pPr marL="514350" indent="-514350">
              <a:buAutoNum type="arabicPeriod"/>
            </a:pPr>
            <a:r>
              <a:rPr lang="ru-RU" sz="3200" dirty="0"/>
              <a:t>Преодолеть страх перед сложным оборудованием и абстрактными понятиями.</a:t>
            </a:r>
          </a:p>
        </p:txBody>
      </p:sp>
    </p:spTree>
    <p:extLst>
      <p:ext uri="{BB962C8B-B14F-4D97-AF65-F5344CB8AC3E}">
        <p14:creationId xmlns:p14="http://schemas.microsoft.com/office/powerpoint/2010/main" val="59442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F59B0-D460-B2B3-6FCB-2DDECA528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BFA59-389B-CD40-818F-506B8B39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/>
              <a:t>Почему трудно начинать с учебника???</a:t>
            </a:r>
          </a:p>
        </p:txBody>
      </p:sp>
    </p:spTree>
    <p:extLst>
      <p:ext uri="{BB962C8B-B14F-4D97-AF65-F5344CB8AC3E}">
        <p14:creationId xmlns:p14="http://schemas.microsoft.com/office/powerpoint/2010/main" val="277741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4BE0B-7000-0447-8F5B-322B264CE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C34B9EA-A344-68AE-A092-0180E37BDC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264971"/>
              </p:ext>
            </p:extLst>
          </p:nvPr>
        </p:nvGraphicFramePr>
        <p:xfrm>
          <a:off x="0" y="-1"/>
          <a:ext cx="12192000" cy="6148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85853556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45311166"/>
                    </a:ext>
                  </a:extLst>
                </a:gridCol>
              </a:tblGrid>
              <a:tr h="95301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Традиционный подход (7 класс)</a:t>
                      </a:r>
                    </a:p>
                  </a:txBody>
                  <a:tcPr marL="83517" marR="835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Игровой подход (5-6 класс)</a:t>
                      </a:r>
                    </a:p>
                  </a:txBody>
                  <a:tcPr marL="83517" marR="83517"/>
                </a:tc>
                <a:extLst>
                  <a:ext uri="{0D108BD9-81ED-4DB2-BD59-A6C34878D82A}">
                    <a16:rowId xmlns:a16="http://schemas.microsoft.com/office/drawing/2014/main" val="2983922558"/>
                  </a:ext>
                </a:extLst>
              </a:tr>
              <a:tr h="1644922">
                <a:tc>
                  <a:txBody>
                    <a:bodyPr/>
                    <a:lstStyle/>
                    <a:p>
                      <a:r>
                        <a:rPr lang="ru-RU" dirty="0"/>
                        <a:t>Абстрактные понятия (сила, энергия,...)</a:t>
                      </a:r>
                    </a:p>
                  </a:txBody>
                  <a:tcPr marL="83517" marR="8351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Конкретные, ощутимые явления (тепло, свет, звук)</a:t>
                      </a:r>
                    </a:p>
                  </a:txBody>
                  <a:tcPr marL="83517" marR="83517"/>
                </a:tc>
                <a:extLst>
                  <a:ext uri="{0D108BD9-81ED-4DB2-BD59-A6C34878D82A}">
                    <a16:rowId xmlns:a16="http://schemas.microsoft.com/office/drawing/2014/main" val="2079262526"/>
                  </a:ext>
                </a:extLst>
              </a:tr>
              <a:tr h="1644922">
                <a:tc>
                  <a:txBody>
                    <a:bodyPr/>
                    <a:lstStyle/>
                    <a:p>
                      <a:r>
                        <a:rPr lang="ru-RU" dirty="0"/>
                        <a:t>Сложный математический аппарат</a:t>
                      </a:r>
                    </a:p>
                  </a:txBody>
                  <a:tcPr marL="83517" marR="8351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Конкретные оценки, сравнения («больше-меньше»)</a:t>
                      </a:r>
                    </a:p>
                  </a:txBody>
                  <a:tcPr marL="83517" marR="83517"/>
                </a:tc>
                <a:extLst>
                  <a:ext uri="{0D108BD9-81ED-4DB2-BD59-A6C34878D82A}">
                    <a16:rowId xmlns:a16="http://schemas.microsoft.com/office/drawing/2014/main" val="1866335663"/>
                  </a:ext>
                </a:extLst>
              </a:tr>
              <a:tr h="953010">
                <a:tc>
                  <a:txBody>
                    <a:bodyPr/>
                    <a:lstStyle/>
                    <a:p>
                      <a:r>
                        <a:rPr lang="ru-RU" dirty="0"/>
                        <a:t>Демонстрационный эксперимент учителя</a:t>
                      </a:r>
                    </a:p>
                  </a:txBody>
                  <a:tcPr marL="83517" marR="8351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Собственный эксперимент ученика</a:t>
                      </a:r>
                    </a:p>
                  </a:txBody>
                  <a:tcPr marL="83517" marR="83517"/>
                </a:tc>
                <a:extLst>
                  <a:ext uri="{0D108BD9-81ED-4DB2-BD59-A6C34878D82A}">
                    <a16:rowId xmlns:a16="http://schemas.microsoft.com/office/drawing/2014/main" val="2605514240"/>
                  </a:ext>
                </a:extLst>
              </a:tr>
              <a:tr h="953010">
                <a:tc>
                  <a:txBody>
                    <a:bodyPr/>
                    <a:lstStyle/>
                    <a:p>
                      <a:r>
                        <a:rPr lang="ru-RU" dirty="0"/>
                        <a:t>Риск потери интереса из-за сложности</a:t>
                      </a:r>
                    </a:p>
                  </a:txBody>
                  <a:tcPr marL="83517" marR="83517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Высокая мотивация через игру и открытие</a:t>
                      </a:r>
                    </a:p>
                  </a:txBody>
                  <a:tcPr marL="83517" marR="83517"/>
                </a:tc>
                <a:extLst>
                  <a:ext uri="{0D108BD9-81ED-4DB2-BD59-A6C34878D82A}">
                    <a16:rowId xmlns:a16="http://schemas.microsoft.com/office/drawing/2014/main" val="95123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5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398D1-96CB-AA12-5B25-031DA1420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386734A-2D11-ADC0-4C00-F9FFC2BA916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7664" y="765110"/>
            <a:ext cx="9554547" cy="572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5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1810" y="398779"/>
            <a:ext cx="8625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300" dirty="0">
                <a:latin typeface="Trebuchet MS"/>
                <a:cs typeface="Trebuchet MS"/>
              </a:rPr>
              <a:t>СОСТАВ</a:t>
            </a:r>
            <a:r>
              <a:rPr sz="3600" b="0" spc="60" dirty="0">
                <a:latin typeface="Trebuchet MS"/>
                <a:cs typeface="Trebuchet MS"/>
              </a:rPr>
              <a:t> </a:t>
            </a:r>
            <a:r>
              <a:rPr sz="3600" b="0" spc="340" dirty="0">
                <a:latin typeface="Trebuchet MS"/>
                <a:cs typeface="Trebuchet MS"/>
              </a:rPr>
              <a:t>ЦИФРОВОЙ</a:t>
            </a:r>
            <a:r>
              <a:rPr sz="3600" b="0" spc="60" dirty="0">
                <a:latin typeface="Trebuchet MS"/>
                <a:cs typeface="Trebuchet MS"/>
              </a:rPr>
              <a:t> </a:t>
            </a:r>
            <a:r>
              <a:rPr sz="3600" b="0" spc="215" dirty="0">
                <a:latin typeface="Trebuchet MS"/>
                <a:cs typeface="Trebuchet MS"/>
              </a:rPr>
              <a:t>ЛАБОРАТОРИИ:</a:t>
            </a:r>
            <a:endParaRPr sz="36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688340" y="1546860"/>
            <a:ext cx="3625850" cy="414216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780"/>
              </a:spcBef>
            </a:pPr>
            <a:r>
              <a:rPr sz="2400" spc="285" dirty="0"/>
              <a:t>8</a:t>
            </a:r>
            <a:r>
              <a:rPr sz="2400" spc="120" dirty="0"/>
              <a:t> </a:t>
            </a:r>
            <a:r>
              <a:rPr sz="2400" spc="300" dirty="0"/>
              <a:t>ЛАБОРАТОРИЙ:</a:t>
            </a: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15" dirty="0"/>
              <a:t>ТЕМПЕРАТУРА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260" dirty="0"/>
              <a:t>СВЕТ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95" dirty="0"/>
              <a:t>ЗВУК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15" dirty="0"/>
              <a:t>СИЛА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00" dirty="0"/>
              <a:t>ЭЛЕКТРИЧЕСТВО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05" dirty="0"/>
              <a:t>КИСЛОТНОСТЬ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50" dirty="0"/>
              <a:t>ПУЛЬС</a:t>
            </a:r>
            <a:endParaRPr sz="2400" dirty="0"/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240665" algn="l"/>
              </a:tabLst>
            </a:pPr>
            <a:r>
              <a:rPr sz="2400" u="none" spc="345" dirty="0"/>
              <a:t>МАГНЕТИЗМ</a:t>
            </a:r>
            <a:endParaRPr sz="2400" dirty="0"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169670">
              <a:lnSpc>
                <a:spcPct val="100000"/>
              </a:lnSpc>
              <a:spcBef>
                <a:spcPts val="625"/>
              </a:spcBef>
            </a:pPr>
            <a:r>
              <a:rPr spc="370" dirty="0"/>
              <a:t>В</a:t>
            </a:r>
            <a:r>
              <a:rPr spc="105" dirty="0"/>
              <a:t> </a:t>
            </a:r>
            <a:r>
              <a:rPr spc="280" dirty="0"/>
              <a:t>КОМПЛЕКТЕ:</a:t>
            </a:r>
          </a:p>
          <a:p>
            <a:pPr marL="184150" marR="1033144" indent="-171450">
              <a:lnSpc>
                <a:spcPct val="91300"/>
              </a:lnSpc>
              <a:spcBef>
                <a:spcPts val="750"/>
              </a:spcBef>
              <a:buFont typeface="Arial MT"/>
              <a:buChar char="•"/>
              <a:tabLst>
                <a:tab pos="184150" algn="l"/>
              </a:tabLst>
            </a:pPr>
            <a:r>
              <a:rPr sz="2150" u="none" spc="305" dirty="0"/>
              <a:t>ДАТЧИКИ</a:t>
            </a:r>
            <a:r>
              <a:rPr sz="2150" u="none" spc="110" dirty="0"/>
              <a:t> </a:t>
            </a:r>
            <a:r>
              <a:rPr sz="2150" u="none" spc="350" dirty="0"/>
              <a:t>«БОЖЬЯ </a:t>
            </a:r>
            <a:r>
              <a:rPr sz="2150" u="none" spc="295" dirty="0"/>
              <a:t>КОРОВКА»,</a:t>
            </a:r>
            <a:r>
              <a:rPr sz="2150" u="none" spc="100" dirty="0"/>
              <a:t> </a:t>
            </a:r>
            <a:r>
              <a:rPr sz="2150" u="none" spc="300" dirty="0"/>
              <a:t>КОТОРЫЕ </a:t>
            </a:r>
            <a:r>
              <a:rPr sz="2150" u="none" spc="345" dirty="0"/>
              <a:t>ПОДКЛЮЧАЮТСЯ</a:t>
            </a:r>
            <a:r>
              <a:rPr sz="2150" u="none" spc="160" dirty="0"/>
              <a:t> </a:t>
            </a:r>
            <a:r>
              <a:rPr sz="2150" u="none" spc="345" dirty="0"/>
              <a:t>К </a:t>
            </a:r>
            <a:r>
              <a:rPr sz="2150" u="none" spc="330" dirty="0"/>
              <a:t>КОМПЬЮТЕРУ</a:t>
            </a:r>
            <a:endParaRPr sz="2150"/>
          </a:p>
          <a:p>
            <a:pPr marL="184150" marR="5080" indent="-171450">
              <a:lnSpc>
                <a:spcPts val="2360"/>
              </a:lnSpc>
              <a:spcBef>
                <a:spcPts val="795"/>
              </a:spcBef>
              <a:buFont typeface="Arial MT"/>
              <a:buChar char="•"/>
              <a:tabLst>
                <a:tab pos="184150" algn="l"/>
              </a:tabLst>
            </a:pPr>
            <a:r>
              <a:rPr sz="2150" u="none" spc="335" dirty="0"/>
              <a:t>НАБОР</a:t>
            </a:r>
            <a:r>
              <a:rPr sz="2150" u="none" spc="100" dirty="0"/>
              <a:t> </a:t>
            </a:r>
            <a:r>
              <a:rPr sz="2150" u="none" spc="310" dirty="0"/>
              <a:t>ВСПОМОГАТЕЛЬНЫХ </a:t>
            </a:r>
            <a:r>
              <a:rPr sz="2150" u="none" spc="315" dirty="0"/>
              <a:t>ПРЕДМЕТОВ</a:t>
            </a:r>
            <a:r>
              <a:rPr sz="2150" u="none" spc="130" dirty="0"/>
              <a:t> </a:t>
            </a:r>
            <a:r>
              <a:rPr sz="2150" u="none" spc="300" dirty="0"/>
              <a:t>ДЛЯ ИЗМЕРЕНИЙ</a:t>
            </a:r>
            <a:endParaRPr sz="2150"/>
          </a:p>
          <a:p>
            <a:pPr marL="184150" marR="1788795" indent="-171450">
              <a:lnSpc>
                <a:spcPts val="2360"/>
              </a:lnSpc>
              <a:spcBef>
                <a:spcPts val="740"/>
              </a:spcBef>
              <a:buFont typeface="Arial MT"/>
              <a:buChar char="•"/>
              <a:tabLst>
                <a:tab pos="184150" algn="l"/>
              </a:tabLst>
            </a:pPr>
            <a:r>
              <a:rPr sz="2150" u="none" spc="325" dirty="0"/>
              <a:t>КОМПЬЮТЕРНАЯ </a:t>
            </a:r>
            <a:r>
              <a:rPr sz="2150" u="none" spc="335" dirty="0"/>
              <a:t>ПРОГРАММА</a:t>
            </a:r>
            <a:endParaRPr sz="2150"/>
          </a:p>
          <a:p>
            <a:pPr marL="184150" marR="1315720" indent="-171450">
              <a:lnSpc>
                <a:spcPct val="91300"/>
              </a:lnSpc>
              <a:spcBef>
                <a:spcPts val="710"/>
              </a:spcBef>
              <a:buFont typeface="Arial MT"/>
              <a:buChar char="•"/>
              <a:tabLst>
                <a:tab pos="184150" algn="l"/>
              </a:tabLst>
            </a:pPr>
            <a:r>
              <a:rPr sz="2150" u="none" spc="405" dirty="0"/>
              <a:t>БРОШЮРА</a:t>
            </a:r>
            <a:r>
              <a:rPr sz="2150" u="none" spc="140" dirty="0"/>
              <a:t> </a:t>
            </a:r>
            <a:r>
              <a:rPr sz="2150" u="none" spc="225" dirty="0"/>
              <a:t>С </a:t>
            </a:r>
            <a:r>
              <a:rPr sz="2150" u="none" spc="315" dirty="0"/>
              <a:t>МЕТОДИЧЕСКИМИ </a:t>
            </a:r>
            <a:r>
              <a:rPr sz="2150" u="none" spc="340" dirty="0"/>
              <a:t>РЕКОМЕНДАЦИЯМИ</a:t>
            </a:r>
            <a:endParaRPr sz="215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5320" y="1700529"/>
            <a:ext cx="2452370" cy="43205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D74D8-AD60-53FE-02E3-7A207F8F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D143769-8FF4-1AA8-84A7-98D71F6C2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959365"/>
              </p:ext>
            </p:extLst>
          </p:nvPr>
        </p:nvGraphicFramePr>
        <p:xfrm>
          <a:off x="0" y="0"/>
          <a:ext cx="12185780" cy="6892262"/>
        </p:xfrm>
        <a:graphic>
          <a:graphicData uri="http://schemas.openxmlformats.org/drawingml/2006/table">
            <a:tbl>
              <a:tblPr/>
              <a:tblGrid>
                <a:gridCol w="4287590">
                  <a:extLst>
                    <a:ext uri="{9D8B030D-6E8A-4147-A177-3AD203B41FA5}">
                      <a16:colId xmlns:a16="http://schemas.microsoft.com/office/drawing/2014/main" val="2772435356"/>
                    </a:ext>
                  </a:extLst>
                </a:gridCol>
                <a:gridCol w="3949095">
                  <a:extLst>
                    <a:ext uri="{9D8B030D-6E8A-4147-A177-3AD203B41FA5}">
                      <a16:colId xmlns:a16="http://schemas.microsoft.com/office/drawing/2014/main" val="3688073570"/>
                    </a:ext>
                  </a:extLst>
                </a:gridCol>
                <a:gridCol w="3949095">
                  <a:extLst>
                    <a:ext uri="{9D8B030D-6E8A-4147-A177-3AD203B41FA5}">
                      <a16:colId xmlns:a16="http://schemas.microsoft.com/office/drawing/2014/main" val="1774479667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i="1" u="none" dirty="0">
                          <a:solidFill>
                            <a:schemeClr val="tx1"/>
                          </a:solidFill>
                          <a:effectLst/>
                        </a:rPr>
                        <a:t>Тема по физике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i="1" u="none" dirty="0">
                          <a:solidFill>
                            <a:schemeClr val="tx1"/>
                          </a:solidFill>
                          <a:effectLst/>
                        </a:rPr>
                        <a:t>Датчик «</a:t>
                      </a:r>
                      <a:r>
                        <a:rPr lang="ru-RU" sz="2400" b="1" i="1" u="none" dirty="0" err="1">
                          <a:solidFill>
                            <a:schemeClr val="tx1"/>
                          </a:solidFill>
                          <a:effectLst/>
                        </a:rPr>
                        <a:t>Наураша</a:t>
                      </a:r>
                      <a:r>
                        <a:rPr lang="ru-RU" sz="2400" b="1" i="1" u="none" dirty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i="1" u="none" dirty="0">
                          <a:solidFill>
                            <a:schemeClr val="tx1"/>
                          </a:solidFill>
                          <a:effectLst/>
                        </a:rPr>
                        <a:t>Пример эксперимента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07391"/>
                  </a:ext>
                </a:extLst>
              </a:tr>
              <a:tr h="12552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Тепловые явления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Температуры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Исследование температуры льда, воды, руки. 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776001"/>
                  </a:ext>
                </a:extLst>
              </a:tr>
              <a:tr h="12552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Световые явления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Освещённости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Как освещённость зависит от расстояния до лампы? Зависимость площади пятна от расстояния.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142138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Звуковые волны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Звука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Кто громче крикнет? Изучение частоты (высоты звука) с помощью камертона.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89812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Электричество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Электричества (сборка цепи)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Собери цепь и зажги лампочку! Изучение проводимости разных материалов.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129523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Давление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Давления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Как зависит давление в шарике от силы нажатия? Измерение артериального давления.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749415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Магнетизм</a:t>
                      </a:r>
                    </a:p>
                  </a:txBody>
                  <a:tcPr marL="58277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>
                          <a:effectLst/>
                        </a:rPr>
                        <a:t>Магнитного поля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0" dirty="0">
                          <a:effectLst/>
                        </a:rPr>
                        <a:t>Исследование силы магнита. Поиск «невидимого» поля вокруг магнита.</a:t>
                      </a:r>
                    </a:p>
                  </a:txBody>
                  <a:tcPr marL="48564" marR="48564" marT="48564" marB="4856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62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51883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267</Words>
  <Application>Microsoft Office PowerPoint</Application>
  <PresentationFormat>Широкоэкранный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MT</vt:lpstr>
      <vt:lpstr>Times New Roman</vt:lpstr>
      <vt:lpstr>Trebuchet MS</vt:lpstr>
      <vt:lpstr>Wingdings 3</vt:lpstr>
      <vt:lpstr>Аспект</vt:lpstr>
      <vt:lpstr>Презентация PowerPoint</vt:lpstr>
      <vt:lpstr>Что такое пропедевтика?</vt:lpstr>
      <vt:lpstr>Цели и задачи</vt:lpstr>
      <vt:lpstr>Презентация PowerPoint</vt:lpstr>
      <vt:lpstr>Презентация PowerPoint</vt:lpstr>
      <vt:lpstr>Презентация PowerPoint</vt:lpstr>
      <vt:lpstr>СОСТАВ ЦИФРОВОЙ ЛАБОРАТОРИИ: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Игорь Яковлев</dc:creator>
  <cp:lastModifiedBy>Игорь Яковлев</cp:lastModifiedBy>
  <cp:revision>3</cp:revision>
  <dcterms:created xsi:type="dcterms:W3CDTF">2025-08-21T12:15:36Z</dcterms:created>
  <dcterms:modified xsi:type="dcterms:W3CDTF">2025-08-21T13:41:31Z</dcterms:modified>
</cp:coreProperties>
</file>